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36"/>
  </p:notesMasterIdLst>
  <p:sldIdLst>
    <p:sldId id="256" r:id="rId2"/>
    <p:sldId id="319" r:id="rId3"/>
    <p:sldId id="318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21" r:id="rId12"/>
    <p:sldId id="260" r:id="rId13"/>
    <p:sldId id="342" r:id="rId14"/>
    <p:sldId id="343" r:id="rId15"/>
    <p:sldId id="363" r:id="rId16"/>
    <p:sldId id="364" r:id="rId17"/>
    <p:sldId id="365" r:id="rId18"/>
    <p:sldId id="366" r:id="rId19"/>
    <p:sldId id="344" r:id="rId20"/>
    <p:sldId id="339" r:id="rId21"/>
    <p:sldId id="324" r:id="rId22"/>
    <p:sldId id="326" r:id="rId23"/>
    <p:sldId id="348" r:id="rId24"/>
    <p:sldId id="345" r:id="rId25"/>
    <p:sldId id="362" r:id="rId26"/>
    <p:sldId id="346" r:id="rId27"/>
    <p:sldId id="361" r:id="rId28"/>
    <p:sldId id="347" r:id="rId29"/>
    <p:sldId id="349" r:id="rId30"/>
    <p:sldId id="350" r:id="rId31"/>
    <p:sldId id="352" r:id="rId32"/>
    <p:sldId id="353" r:id="rId33"/>
    <p:sldId id="351" r:id="rId34"/>
    <p:sldId id="36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43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Maker Training Sessions" id="{C5A25939-7071-4118-AEDF-59E2139767B3}">
          <p14:sldIdLst>
            <p14:sldId id="344"/>
            <p14:sldId id="339"/>
          </p14:sldIdLst>
        </p14:section>
        <p14:section name="Maker topic" id="{315F53C1-C7DF-49EE-AD6B-A0D8A09E6B5C}">
          <p14:sldIdLst>
            <p14:sldId id="324"/>
            <p14:sldId id="326"/>
            <p14:sldId id="348"/>
            <p14:sldId id="345"/>
            <p14:sldId id="362"/>
            <p14:sldId id="346"/>
            <p14:sldId id="361"/>
            <p14:sldId id="347"/>
            <p14:sldId id="349"/>
            <p14:sldId id="350"/>
            <p14:sldId id="352"/>
            <p14:sldId id="353"/>
            <p14:sldId id="351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2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5.xml"/><Relationship Id="rId5" Type="http://schemas.openxmlformats.org/officeDocument/2006/relationships/image" Target="../media/image7.png"/><Relationship Id="rId10" Type="http://schemas.openxmlformats.org/officeDocument/2006/relationships/slide" Target="slide13.xml"/><Relationship Id="rId4" Type="http://schemas.openxmlformats.org/officeDocument/2006/relationships/image" Target="../media/image6.png"/><Relationship Id="rId9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ll3dp.com/1/types-of-3d-printers-3d-printing-technology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3dhubs.com/knowledge-base/fdm-3d-printing-materials-compared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www.youtube.com/watch?v=8tn5zA5bNSE&amp;ab_channel=Formlab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crunch.com/formlabs-form-2-laser-curing-ope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labs.com/materials/engineering/#rigid-overview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bcad.com/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s://www.thingivers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www.yeggi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February 6, 2018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VEX Robotics Competition</a:t>
            </a:r>
          </a:p>
          <a:p>
            <a:pPr lvl="1"/>
            <a:r>
              <a:rPr lang="en-US" dirty="0"/>
              <a:t>February 10, 2018 9am- 3pm</a:t>
            </a:r>
          </a:p>
          <a:p>
            <a:pPr lvl="1"/>
            <a:r>
              <a:rPr lang="en-US" dirty="0"/>
              <a:t>Free Food and T-Shirt</a:t>
            </a:r>
          </a:p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16" y="2997936"/>
            <a:ext cx="2320338" cy="825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6508915" y="2997936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731998" y="5259616"/>
            <a:ext cx="1971575" cy="560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Unmanned Aerial Systems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3412EA-2E9D-4846-932D-4F05F9FCDE78}"/>
              </a:ext>
            </a:extLst>
          </p:cNvPr>
          <p:cNvSpPr txBox="1">
            <a:spLocks/>
          </p:cNvSpPr>
          <p:nvPr/>
        </p:nvSpPr>
        <p:spPr>
          <a:xfrm>
            <a:off x="6165204" y="5307437"/>
            <a:ext cx="1978026" cy="593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Sumo Bot Competition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5759" y="2250122"/>
            <a:ext cx="2409999" cy="1807500"/>
          </a:xfrm>
          <a:prstGeom prst="rect">
            <a:avLst/>
          </a:prstGeom>
        </p:spPr>
      </p:pic>
      <p:pic>
        <p:nvPicPr>
          <p:cNvPr id="12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763D736B-EFE7-48D3-8E8C-1018CBB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91" y="4514808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19A413-443A-4DF4-8E6E-D110158E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17" y="1948872"/>
            <a:ext cx="1597626" cy="2302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B2464-E762-4714-922D-CCB50A3B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82" y="4461306"/>
            <a:ext cx="3087440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Classes of Sumo Bots</a:t>
            </a:r>
          </a:p>
          <a:p>
            <a:pPr lvl="1"/>
            <a:r>
              <a:rPr lang="en-US" dirty="0"/>
              <a:t>Japanese class (&lt; 6.6 pounds)</a:t>
            </a:r>
          </a:p>
          <a:p>
            <a:pPr lvl="1"/>
            <a:r>
              <a:rPr lang="en-US" dirty="0"/>
              <a:t>Mini-class (&lt; 1.1 pounds)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Three Laws of Robotics">
            <a:extLst>
              <a:ext uri="{FF2B5EF4-FFF2-40B4-BE49-F238E27FC236}">
                <a16:creationId xmlns:a16="http://schemas.microsoft.com/office/drawing/2014/main" id="{DCB5EE29-CF34-4B39-8C14-EC560C3C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6" y="2332520"/>
            <a:ext cx="4220651" cy="38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B4695A-8419-48E5-A5C4-256449E9FAC9}"/>
              </a:ext>
            </a:extLst>
          </p:cNvPr>
          <p:cNvSpPr txBox="1">
            <a:spLocks/>
          </p:cNvSpPr>
          <p:nvPr/>
        </p:nvSpPr>
        <p:spPr>
          <a:xfrm>
            <a:off x="6948875" y="6282227"/>
            <a:ext cx="2638038" cy="45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XKCD: https://xkcd.com/1613/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73B4A-A299-4B2A-8767-EF9AA5E4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46" y="2118360"/>
            <a:ext cx="4168453" cy="28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F68398-8063-45EE-B7BD-0D1AAA2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</p:spTree>
    <p:extLst>
      <p:ext uri="{BB962C8B-B14F-4D97-AF65-F5344CB8AC3E}">
        <p14:creationId xmlns:p14="http://schemas.microsoft.com/office/powerpoint/2010/main" val="383661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299136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C6C73D58-D87B-4B6C-9022-9762278D9F0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5A25939-7071-4118-AEDF-59E2139767B3}">
                    <psuz:zmPr id="{BD1677F5-E813-4036-A45F-4BF4B15A374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930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903D-6756-4B36-9573-14B6E54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DC9E-A0FA-40FA-AF59-E35811857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(Git and GitHub)</a:t>
            </a:r>
          </a:p>
          <a:p>
            <a:r>
              <a:rPr lang="en-US" dirty="0"/>
              <a:t>3D CAD Parts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b="1" dirty="0"/>
              <a:t>3D Printing (Lulzbot </a:t>
            </a:r>
            <a:r>
              <a:rPr lang="en-US" b="1" dirty="0" err="1"/>
              <a:t>Taz</a:t>
            </a:r>
            <a:r>
              <a:rPr lang="en-US" b="1" dirty="0"/>
              <a:t> 3 w/ </a:t>
            </a:r>
            <a:r>
              <a:rPr lang="en-US" b="1" dirty="0" err="1"/>
              <a:t>Cura</a:t>
            </a:r>
            <a:r>
              <a:rPr lang="en-US" b="1" dirty="0"/>
              <a:t> Lulzbot Edition)</a:t>
            </a:r>
          </a:p>
          <a:p>
            <a:r>
              <a:rPr lang="en-US" dirty="0"/>
              <a:t>3D CAD Review and Assemblies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Electrical Prototyping and intro to Arduino</a:t>
            </a:r>
          </a:p>
          <a:p>
            <a:r>
              <a:rPr lang="en-US" dirty="0"/>
              <a:t>Soldering and Electrical Fabrication</a:t>
            </a:r>
          </a:p>
          <a:p>
            <a:r>
              <a:rPr lang="en-US" dirty="0"/>
              <a:t>Basic Robotics Programming and PWM</a:t>
            </a:r>
          </a:p>
          <a:p>
            <a:r>
              <a:rPr lang="en-US" dirty="0"/>
              <a:t>Basic Sensor Programming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Topic:</a:t>
            </a:r>
            <a:br>
              <a:rPr lang="en-US" dirty="0"/>
            </a:br>
            <a:r>
              <a:rPr lang="en-US" dirty="0"/>
              <a:t>FDM and SLA 3D Printing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Types of 3D Printers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7" y="1922297"/>
            <a:ext cx="9391263" cy="454436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Filament Based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Fused Deposition Modeling (FDM)- like a glue gun</a:t>
            </a:r>
          </a:p>
          <a:p>
            <a:r>
              <a:rPr lang="en-US" b="1" dirty="0"/>
              <a:t>Resin Based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Stereolithography (SLA)- UV single point laser cured liquid resin</a:t>
            </a:r>
          </a:p>
          <a:p>
            <a:pPr lvl="1"/>
            <a:r>
              <a:rPr lang="en-US" dirty="0"/>
              <a:t>Digital Light Processing (DLP)- light projector cured liquid resin</a:t>
            </a:r>
          </a:p>
          <a:p>
            <a:r>
              <a:rPr lang="en-US" b="1" dirty="0"/>
              <a:t>Powder Based</a:t>
            </a:r>
          </a:p>
          <a:p>
            <a:pPr lvl="1"/>
            <a:r>
              <a:rPr lang="en-US" dirty="0"/>
              <a:t>Selective Laser Sintering (SLS)- laser sintered powder</a:t>
            </a:r>
          </a:p>
          <a:p>
            <a:pPr lvl="1"/>
            <a:r>
              <a:rPr lang="en-US" dirty="0"/>
              <a:t>Selective Laser Melting (SLM)-  laser melted powder</a:t>
            </a:r>
          </a:p>
          <a:p>
            <a:pPr lvl="1"/>
            <a:r>
              <a:rPr lang="en-US" dirty="0"/>
              <a:t>Electron Beam Melting (EBM)- electron beam melted powder</a:t>
            </a:r>
          </a:p>
          <a:p>
            <a:pPr lvl="1"/>
            <a:r>
              <a:rPr lang="en-US" dirty="0"/>
              <a:t>Binder Jetting (BJ)- drop-on-powder and binding agent</a:t>
            </a:r>
          </a:p>
          <a:p>
            <a:pPr marL="228600" lvl="1" indent="0">
              <a:buNone/>
            </a:pPr>
            <a:endParaRPr lang="en-US" dirty="0">
              <a:hlinkClick r:id="rId2"/>
            </a:endParaRPr>
          </a:p>
          <a:p>
            <a:pPr marL="228600" lvl="1" indent="0">
              <a:buNone/>
            </a:pPr>
            <a:r>
              <a:rPr lang="en-US" dirty="0">
                <a:hlinkClick r:id="rId2"/>
              </a:rPr>
              <a:t>https://all3dp.com/1/types-of-3d-printers-3d-printing-technology/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6EDD-38A5-4CF5-A048-8D8A880B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 vs. SLA 3D Printing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03BF9E-61EE-4EE5-88BC-53510D38E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187280"/>
              </p:ext>
            </p:extLst>
          </p:nvPr>
        </p:nvGraphicFramePr>
        <p:xfrm>
          <a:off x="1202917" y="2761456"/>
          <a:ext cx="101485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601">
                  <a:extLst>
                    <a:ext uri="{9D8B030D-6E8A-4147-A177-3AD203B41FA5}">
                      <a16:colId xmlns:a16="http://schemas.microsoft.com/office/drawing/2014/main" val="2859238184"/>
                    </a:ext>
                  </a:extLst>
                </a:gridCol>
                <a:gridCol w="3062582">
                  <a:extLst>
                    <a:ext uri="{9D8B030D-6E8A-4147-A177-3AD203B41FA5}">
                      <a16:colId xmlns:a16="http://schemas.microsoft.com/office/drawing/2014/main" val="2560768467"/>
                    </a:ext>
                  </a:extLst>
                </a:gridCol>
                <a:gridCol w="3693317">
                  <a:extLst>
                    <a:ext uri="{9D8B030D-6E8A-4147-A177-3AD203B41FA5}">
                      <a16:colId xmlns:a16="http://schemas.microsoft.com/office/drawing/2014/main" val="2692203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FDM (Lulzbot </a:t>
                      </a:r>
                      <a:r>
                        <a:rPr lang="en-US" dirty="0" err="1"/>
                        <a:t>Taz</a:t>
                      </a:r>
                      <a:r>
                        <a:rPr lang="en-US" dirty="0"/>
                        <a:t>,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 (Form 2,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Printer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than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than 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8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Minimum Layer Thickness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microns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 microns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6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Typical Printer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$200-$3000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$2000-$20,000+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30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Material Cost (Per 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$20-$40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$150-$200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6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Post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supports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supports/clean in I.P.A.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872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21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FDM 3D Printing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Use a process to form objects in successive layers vertically.</a:t>
            </a:r>
          </a:p>
          <a:p>
            <a:r>
              <a:rPr lang="en-US" dirty="0">
                <a:solidFill>
                  <a:schemeClr val="tx1"/>
                </a:solidFill>
              </a:rPr>
              <a:t>Use a “hot end” that works similar to a glue gun by melting a plastic filament to print each layer.</a:t>
            </a:r>
          </a:p>
          <a:p>
            <a:r>
              <a:rPr lang="en-US" dirty="0">
                <a:solidFill>
                  <a:schemeClr val="tx1"/>
                </a:solidFill>
              </a:rPr>
              <a:t>Many have heated beds to allow better heat distribution preventing the warping of printed objects.</a:t>
            </a:r>
          </a:p>
          <a:p>
            <a:r>
              <a:rPr lang="en-US" dirty="0">
                <a:solidFill>
                  <a:schemeClr val="tx1"/>
                </a:solidFill>
              </a:rPr>
              <a:t>Many use a honeycomb like internal structure to save material and time.</a:t>
            </a:r>
          </a:p>
          <a:p>
            <a:r>
              <a:rPr lang="en-US" dirty="0">
                <a:solidFill>
                  <a:schemeClr val="tx1"/>
                </a:solidFill>
              </a:rPr>
              <a:t>Examples of most popular 3D printing filaments: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ABS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PLA/PLA+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HIPS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Nylon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1148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Image result for 3d printing filament es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4343401"/>
            <a:ext cx="2984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45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68A313-0B38-4879-B80E-9970A11EF623}"/>
              </a:ext>
            </a:extLst>
          </p:cNvPr>
          <p:cNvSpPr/>
          <p:nvPr/>
        </p:nvSpPr>
        <p:spPr>
          <a:xfrm>
            <a:off x="0" y="1078706"/>
            <a:ext cx="12192000" cy="5779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FF79A-556B-48CB-89AF-9BB076EC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Popular Filaments</a:t>
            </a:r>
          </a:p>
        </p:txBody>
      </p:sp>
      <p:pic>
        <p:nvPicPr>
          <p:cNvPr id="3074" name="Picture 2" descr="https://s3-eu-west-1.amazonaws.com/3dhubs-knowledgebase/Which-FDM-3D-printing-plastics-is-best-for-my-application/pla.png">
            <a:extLst>
              <a:ext uri="{FF2B5EF4-FFF2-40B4-BE49-F238E27FC236}">
                <a16:creationId xmlns:a16="http://schemas.microsoft.com/office/drawing/2014/main" id="{060B3B32-7CA7-4222-AAE7-2776E3EA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29" y="1339728"/>
            <a:ext cx="3793066" cy="290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3-eu-west-1.amazonaws.com/3dhubs-knowledgebase/Which-FDM-3D-printing-plastics-is-best-for-my-application/abs.png">
            <a:extLst>
              <a:ext uri="{FF2B5EF4-FFF2-40B4-BE49-F238E27FC236}">
                <a16:creationId xmlns:a16="http://schemas.microsoft.com/office/drawing/2014/main" id="{DA6BC90E-04B9-4943-B9BD-88877079D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595" y="1339728"/>
            <a:ext cx="3793067" cy="29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3-eu-west-1.amazonaws.com/3dhubs-knowledgebase/Which-FDM-3D-printing-plastics-is-best-for-my-application/pet.png">
            <a:extLst>
              <a:ext uri="{FF2B5EF4-FFF2-40B4-BE49-F238E27FC236}">
                <a16:creationId xmlns:a16="http://schemas.microsoft.com/office/drawing/2014/main" id="{AFA395A3-0DB5-441E-B98C-4D8E5CFF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071" y="1319323"/>
            <a:ext cx="3846295" cy="29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3-eu-west-1.amazonaws.com/3dhubs-knowledgebase/Which-FDM-3D-printing-plastics-is-best-for-my-application/nylon.png">
            <a:extLst>
              <a:ext uri="{FF2B5EF4-FFF2-40B4-BE49-F238E27FC236}">
                <a16:creationId xmlns:a16="http://schemas.microsoft.com/office/drawing/2014/main" id="{5BF7E19D-A1EA-41B1-AF57-D860D11CA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05" y="3962151"/>
            <a:ext cx="3472673" cy="266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F0940C-20DB-4867-905A-6E273AC4C742}"/>
              </a:ext>
            </a:extLst>
          </p:cNvPr>
          <p:cNvSpPr/>
          <p:nvPr/>
        </p:nvSpPr>
        <p:spPr>
          <a:xfrm>
            <a:off x="4733071" y="5650494"/>
            <a:ext cx="6278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https://www.3dhubs.com/knowledge-base/fdm-3d-printing-materials-compared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2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AAC374-9E05-4179-A752-32D5803CB618}"/>
              </a:ext>
            </a:extLst>
          </p:cNvPr>
          <p:cNvSpPr/>
          <p:nvPr/>
        </p:nvSpPr>
        <p:spPr>
          <a:xfrm>
            <a:off x="0" y="1078706"/>
            <a:ext cx="12192000" cy="5779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www.lulzbot.com/sites/default/files/TAZ_5_An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8" r="13841"/>
          <a:stretch/>
        </p:blipFill>
        <p:spPr bwMode="auto">
          <a:xfrm>
            <a:off x="2110741" y="341892"/>
            <a:ext cx="7738110" cy="62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130" y="0"/>
            <a:ext cx="7406640" cy="1356360"/>
          </a:xfrm>
        </p:spPr>
        <p:txBody>
          <a:bodyPr/>
          <a:lstStyle/>
          <a:p>
            <a:r>
              <a:rPr lang="en-US" dirty="0"/>
              <a:t>Lulzbot </a:t>
            </a:r>
            <a:r>
              <a:rPr lang="en-US" dirty="0" err="1"/>
              <a:t>Taz</a:t>
            </a:r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3407569" y="3368040"/>
            <a:ext cx="2711291" cy="301586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477000" y="5242560"/>
            <a:ext cx="914400" cy="83820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923020" y="2286001"/>
            <a:ext cx="754380" cy="1204975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1400" y="608076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Heated Bed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0210" y="187678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Filament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07920" y="348496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Hot 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2130" y="1171695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Interface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96540" y="1541027"/>
            <a:ext cx="1424940" cy="417821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9ED436-6B4B-4ADD-B18F-FB242E85D98D}"/>
              </a:ext>
            </a:extLst>
          </p:cNvPr>
          <p:cNvCxnSpPr>
            <a:cxnSpLocks/>
          </p:cNvCxnSpPr>
          <p:nvPr/>
        </p:nvCxnSpPr>
        <p:spPr>
          <a:xfrm>
            <a:off x="2506980" y="4562832"/>
            <a:ext cx="1310640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5EF342-E5C9-48E4-BEC8-3FD17354A41D}"/>
              </a:ext>
            </a:extLst>
          </p:cNvPr>
          <p:cNvSpPr txBox="1"/>
          <p:nvPr/>
        </p:nvSpPr>
        <p:spPr>
          <a:xfrm>
            <a:off x="1025843" y="4239666"/>
            <a:ext cx="191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Box / Power Supply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E8C343-6AB0-44BA-AC43-87F327543C11}"/>
              </a:ext>
            </a:extLst>
          </p:cNvPr>
          <p:cNvCxnSpPr>
            <a:cxnSpLocks/>
          </p:cNvCxnSpPr>
          <p:nvPr/>
        </p:nvCxnSpPr>
        <p:spPr>
          <a:xfrm>
            <a:off x="2664619" y="2791778"/>
            <a:ext cx="3431381" cy="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5E3E8D-333E-4FC6-A841-17E1C0686818}"/>
              </a:ext>
            </a:extLst>
          </p:cNvPr>
          <p:cNvSpPr txBox="1"/>
          <p:nvPr/>
        </p:nvSpPr>
        <p:spPr>
          <a:xfrm>
            <a:off x="1433989" y="2607112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Tool Head</a:t>
            </a:r>
          </a:p>
        </p:txBody>
      </p:sp>
    </p:spTree>
    <p:extLst>
      <p:ext uri="{BB962C8B-B14F-4D97-AF65-F5344CB8AC3E}">
        <p14:creationId xmlns:p14="http://schemas.microsoft.com/office/powerpoint/2010/main" val="3792350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A142-0FFA-4D73-A4FE-6FA5CCB9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Lulzbot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99BA-54A8-4187-B8F1-3E69B9920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108383" cy="4206240"/>
          </a:xfrm>
        </p:spPr>
        <p:txBody>
          <a:bodyPr/>
          <a:lstStyle/>
          <a:p>
            <a:r>
              <a:rPr lang="en-US" dirty="0"/>
              <a:t>Lulzbot </a:t>
            </a:r>
            <a:r>
              <a:rPr lang="en-US" dirty="0" err="1"/>
              <a:t>Taz</a:t>
            </a:r>
            <a:r>
              <a:rPr lang="en-US" dirty="0"/>
              <a:t> 3</a:t>
            </a:r>
          </a:p>
          <a:p>
            <a:r>
              <a:rPr lang="en-US" dirty="0"/>
              <a:t>Hot end replaced w/ </a:t>
            </a:r>
            <a:r>
              <a:rPr lang="en-US" dirty="0" err="1"/>
              <a:t>Hexogonal</a:t>
            </a:r>
            <a:r>
              <a:rPr lang="en-US" dirty="0"/>
              <a:t> </a:t>
            </a:r>
          </a:p>
          <a:p>
            <a:r>
              <a:rPr lang="en-US" dirty="0"/>
              <a:t>Upgraded firmware</a:t>
            </a:r>
          </a:p>
          <a:p>
            <a:r>
              <a:rPr lang="en-US" dirty="0"/>
              <a:t>Side mounted heatsink fan</a:t>
            </a:r>
          </a:p>
          <a:p>
            <a:r>
              <a:rPr lang="en-US" dirty="0"/>
              <a:t>Side mounted bed fan</a:t>
            </a:r>
          </a:p>
          <a:p>
            <a:r>
              <a:rPr lang="en-US" dirty="0"/>
              <a:t>Heated bed w/ PET film</a:t>
            </a:r>
          </a:p>
          <a:p>
            <a:pPr lvl="1"/>
            <a:r>
              <a:rPr lang="en-US" dirty="0"/>
              <a:t>soon to be upgraded to PEI</a:t>
            </a:r>
          </a:p>
        </p:txBody>
      </p:sp>
      <p:pic>
        <p:nvPicPr>
          <p:cNvPr id="2052" name="Picture 4" descr="https://lh3.googleusercontent.com/Fs62Qwu4WkcDnndw3IK3MTu4DZbkcCgFec-wha0k-4VsaZ4Q9ZMYZaS1ewdw9pdC8WNtDda2D6zfKJP7TN6u0o8oCvps_UB0E_wuJrG0ZPCe6X42YRW4NOIgFPh_xnYbOBbmSG2SyU_qxJXq-mAVOQwENsSNo8K52UeIXjah4OQmQ7epTNzN14Q-QJfkSq70OTfy-FigT9BMG-qCyYX5jIIZSv7G9Uy1kOoYx1aO-uQ4X6ltyNA5cluuhmVywGtsRGx3PrzjDw90yhnu13n_XgLpy_vViN8byUPo7Hxx5r9zKCsU7UTKJJvxuumeTl86aFdp_H-lInkAj3_vfRO6hR0DFwWFgmPI71WkM_gKlvWNc54Opp53tvoSuGIFmcIMeoDVJNOA3lB8uyNchXOFiIClGBmy_UPDBMm0gc67z-xRbUYyIXVi_-kWrVrmQgrjvUnn16yzlP1d3z6kfLeGl3mMezuGRlMDWKqAmBUdqS7x-BeKMdksZObrbO3xnVhxBPkF6tHbWVqoh2lNY-SHNjxA304FoJt3XNOlgZwCpYJ2kGcM0VrjT0PMQWfqpfNGA6WnANXy5N-1NeDwu0CkbpSDT4FFgdPl8ldmUY2A=w1240-h930-no">
            <a:extLst>
              <a:ext uri="{FF2B5EF4-FFF2-40B4-BE49-F238E27FC236}">
                <a16:creationId xmlns:a16="http://schemas.microsoft.com/office/drawing/2014/main" id="{D1AF8942-E854-4457-9E6B-EFE3BF5C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/>
          <a:stretch/>
        </p:blipFill>
        <p:spPr bwMode="auto">
          <a:xfrm>
            <a:off x="6342434" y="1038556"/>
            <a:ext cx="5288602" cy="450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466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Cura</a:t>
            </a:r>
            <a:r>
              <a:rPr lang="en-US" dirty="0"/>
              <a:t> Lulzbot Edition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5217338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Design 3D model using CAD like SolidWorks, SketchUp, Autodesk, etc.</a:t>
            </a:r>
          </a:p>
          <a:p>
            <a:r>
              <a:rPr lang="en-US" dirty="0">
                <a:solidFill>
                  <a:schemeClr val="tx1"/>
                </a:solidFill>
              </a:rPr>
              <a:t>Save model as .STL file</a:t>
            </a:r>
          </a:p>
          <a:p>
            <a:r>
              <a:rPr lang="en-US" dirty="0">
                <a:solidFill>
                  <a:schemeClr val="tx1"/>
                </a:solidFill>
              </a:rPr>
              <a:t>Open in </a:t>
            </a:r>
            <a:r>
              <a:rPr lang="en-US" dirty="0" err="1">
                <a:solidFill>
                  <a:schemeClr val="tx1"/>
                </a:solidFill>
              </a:rPr>
              <a:t>Cura</a:t>
            </a:r>
            <a:r>
              <a:rPr lang="en-US" dirty="0">
                <a:solidFill>
                  <a:schemeClr val="tx1"/>
                </a:solidFill>
              </a:rPr>
              <a:t> Lulzbot Edition</a:t>
            </a:r>
          </a:p>
          <a:p>
            <a:r>
              <a:rPr lang="en-US" dirty="0">
                <a:solidFill>
                  <a:schemeClr val="tx1"/>
                </a:solidFill>
              </a:rPr>
              <a:t>Set printer settings such as temperatures and fill density</a:t>
            </a:r>
          </a:p>
          <a:p>
            <a:r>
              <a:rPr lang="en-US" dirty="0">
                <a:solidFill>
                  <a:schemeClr val="tx1"/>
                </a:solidFill>
              </a:rPr>
              <a:t>Generates </a:t>
            </a:r>
            <a:r>
              <a:rPr lang="en-US" dirty="0" err="1">
                <a:solidFill>
                  <a:schemeClr val="tx1"/>
                </a:solidFill>
              </a:rPr>
              <a:t>Gcode</a:t>
            </a:r>
            <a:r>
              <a:rPr lang="en-US" dirty="0">
                <a:solidFill>
                  <a:schemeClr val="tx1"/>
                </a:solidFill>
              </a:rPr>
              <a:t> File that printer can interpret</a:t>
            </a:r>
          </a:p>
          <a:p>
            <a:r>
              <a:rPr lang="en-US" dirty="0">
                <a:solidFill>
                  <a:schemeClr val="tx1"/>
                </a:solidFill>
              </a:rPr>
              <a:t>Press print or save to SD card</a:t>
            </a:r>
          </a:p>
          <a:p>
            <a:endParaRPr lang="en-US" dirty="0"/>
          </a:p>
        </p:txBody>
      </p:sp>
      <p:pic>
        <p:nvPicPr>
          <p:cNvPr id="1026" name="Picture 2" descr="Image result for cura lulzbot edition">
            <a:extLst>
              <a:ext uri="{FF2B5EF4-FFF2-40B4-BE49-F238E27FC236}">
                <a16:creationId xmlns:a16="http://schemas.microsoft.com/office/drawing/2014/main" id="{95DC9E81-07D3-4755-94E4-5D72954DC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649"/>
          <a:stretch/>
        </p:blipFill>
        <p:spPr bwMode="auto">
          <a:xfrm>
            <a:off x="9273540" y="284176"/>
            <a:ext cx="1718128" cy="144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BA5520-672D-4903-B5F9-48586F0F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58" y="2636966"/>
            <a:ext cx="5538997" cy="28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72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6D37-2256-40F1-A824-5EA89F23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dOes</a:t>
            </a:r>
            <a:r>
              <a:rPr lang="en-US" dirty="0"/>
              <a:t> SLA 3D Printing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649C-04A8-4E2B-A181-5A2ADA6F5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434101" cy="4206240"/>
          </a:xfrm>
        </p:spPr>
        <p:txBody>
          <a:bodyPr/>
          <a:lstStyle/>
          <a:p>
            <a:r>
              <a:rPr lang="en-US" dirty="0"/>
              <a:t>UV light cures a liquid resin in a tank and cures onto a heated build platform.</a:t>
            </a:r>
          </a:p>
          <a:p>
            <a:r>
              <a:rPr lang="en-US" dirty="0"/>
              <a:t>Parts are built layer by layer but usually in an inverted orientation.</a:t>
            </a:r>
          </a:p>
          <a:p>
            <a:r>
              <a:rPr lang="en-US" dirty="0"/>
              <a:t>Isopropyl Alcohol bath is required to wash extra resin off of parts.</a:t>
            </a:r>
          </a:p>
          <a:p>
            <a:r>
              <a:rPr lang="en-US" dirty="0"/>
              <a:t>Flesh wire clippers are used to remove support structures.</a:t>
            </a:r>
          </a:p>
          <a:p>
            <a:r>
              <a:rPr lang="en-US" dirty="0"/>
              <a:t>Form 2 Marketing Video: </a:t>
            </a:r>
            <a:r>
              <a:rPr lang="en-US" dirty="0">
                <a:hlinkClick r:id="rId2"/>
              </a:rPr>
              <a:t>https://www.youtube.com/watch?v=8tn5zA5bNSE&amp;ab_channel=Formlabs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E5280AA-6FD5-4953-94D0-817464955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20" y="2545080"/>
            <a:ext cx="5281789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9D3F3B-1B82-4ED3-A6C4-056DFE9B876B}"/>
              </a:ext>
            </a:extLst>
          </p:cNvPr>
          <p:cNvSpPr txBox="1">
            <a:spLocks/>
          </p:cNvSpPr>
          <p:nvPr/>
        </p:nvSpPr>
        <p:spPr>
          <a:xfrm>
            <a:off x="6757899" y="5547360"/>
            <a:ext cx="5434101" cy="79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https://techcrunch.com/formlabs-form-2-laser-curing-open/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4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7BF18F-914C-4B06-9819-50051178B33F}"/>
              </a:ext>
            </a:extLst>
          </p:cNvPr>
          <p:cNvSpPr/>
          <p:nvPr/>
        </p:nvSpPr>
        <p:spPr>
          <a:xfrm>
            <a:off x="-1041" y="1523908"/>
            <a:ext cx="12192000" cy="5570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26D37-2256-40F1-A824-5EA89F23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Formlabs</a:t>
            </a:r>
            <a:r>
              <a:rPr lang="en-US" dirty="0"/>
              <a:t> Form 2</a:t>
            </a:r>
          </a:p>
        </p:txBody>
      </p:sp>
      <p:pic>
        <p:nvPicPr>
          <p:cNvPr id="2050" name="Picture 2" descr="Image result for form 2">
            <a:extLst>
              <a:ext uri="{FF2B5EF4-FFF2-40B4-BE49-F238E27FC236}">
                <a16:creationId xmlns:a16="http://schemas.microsoft.com/office/drawing/2014/main" id="{DB02741E-2A11-42A3-A3CC-FB947F5FD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16231" r="12167" b="6013"/>
          <a:stretch/>
        </p:blipFill>
        <p:spPr bwMode="auto">
          <a:xfrm>
            <a:off x="1919199" y="1608270"/>
            <a:ext cx="8351520" cy="52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1A4A70-F9AF-4F48-BF21-0254A38BF48C}"/>
              </a:ext>
            </a:extLst>
          </p:cNvPr>
          <p:cNvCxnSpPr>
            <a:cxnSpLocks/>
          </p:cNvCxnSpPr>
          <p:nvPr/>
        </p:nvCxnSpPr>
        <p:spPr>
          <a:xfrm>
            <a:off x="6457950" y="1977602"/>
            <a:ext cx="1514475" cy="438163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B5B041-2B0B-474D-B274-5F5EB06CD414}"/>
              </a:ext>
            </a:extLst>
          </p:cNvPr>
          <p:cNvSpPr txBox="1"/>
          <p:nvPr/>
        </p:nvSpPr>
        <p:spPr>
          <a:xfrm>
            <a:off x="5450681" y="1608270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Platform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8BC7DD-9AC7-43F9-B916-8DF32655195D}"/>
              </a:ext>
            </a:extLst>
          </p:cNvPr>
          <p:cNvCxnSpPr>
            <a:cxnSpLocks/>
          </p:cNvCxnSpPr>
          <p:nvPr/>
        </p:nvCxnSpPr>
        <p:spPr>
          <a:xfrm flipH="1">
            <a:off x="9712641" y="3526155"/>
            <a:ext cx="1091090" cy="606006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8FB4BF-BCC3-46A5-B1D2-49829E1C2C2B}"/>
              </a:ext>
            </a:extLst>
          </p:cNvPr>
          <p:cNvSpPr txBox="1"/>
          <p:nvPr/>
        </p:nvSpPr>
        <p:spPr>
          <a:xfrm>
            <a:off x="10432449" y="3156823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Resin Tank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2508C-34DB-477E-B2C6-DBA44D340C12}"/>
              </a:ext>
            </a:extLst>
          </p:cNvPr>
          <p:cNvSpPr txBox="1"/>
          <p:nvPr/>
        </p:nvSpPr>
        <p:spPr>
          <a:xfrm>
            <a:off x="10153410" y="4002643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Screen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475B53-6C81-4886-AF9B-F5CDFEC0E0B0}"/>
              </a:ext>
            </a:extLst>
          </p:cNvPr>
          <p:cNvCxnSpPr>
            <a:cxnSpLocks/>
          </p:cNvCxnSpPr>
          <p:nvPr/>
        </p:nvCxnSpPr>
        <p:spPr>
          <a:xfrm flipH="1">
            <a:off x="9415463" y="4371975"/>
            <a:ext cx="855256" cy="464344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BF3CC4-780A-44D0-8D6A-5B1AE25859EF}"/>
              </a:ext>
            </a:extLst>
          </p:cNvPr>
          <p:cNvSpPr txBox="1"/>
          <p:nvPr/>
        </p:nvSpPr>
        <p:spPr>
          <a:xfrm>
            <a:off x="10153410" y="2046433"/>
            <a:ext cx="15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UV Shield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6D42FD-2DDC-4C1C-8754-7FE14C6D8E07}"/>
              </a:ext>
            </a:extLst>
          </p:cNvPr>
          <p:cNvCxnSpPr>
            <a:cxnSpLocks/>
          </p:cNvCxnSpPr>
          <p:nvPr/>
        </p:nvCxnSpPr>
        <p:spPr>
          <a:xfrm flipH="1">
            <a:off x="9948475" y="2415765"/>
            <a:ext cx="855256" cy="464344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29A8B4-E7B7-4716-94E5-FCF33C1E84FA}"/>
              </a:ext>
            </a:extLst>
          </p:cNvPr>
          <p:cNvCxnSpPr>
            <a:cxnSpLocks/>
          </p:cNvCxnSpPr>
          <p:nvPr/>
        </p:nvCxnSpPr>
        <p:spPr>
          <a:xfrm>
            <a:off x="6592730" y="3600958"/>
            <a:ext cx="0" cy="70806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5FBF3-058D-44CD-9337-8A1ACACCBDFF}"/>
              </a:ext>
            </a:extLst>
          </p:cNvPr>
          <p:cNvSpPr txBox="1"/>
          <p:nvPr/>
        </p:nvSpPr>
        <p:spPr>
          <a:xfrm>
            <a:off x="6011465" y="2954627"/>
            <a:ext cx="159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Resin Cartridge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453A56-AB61-4E9E-8C44-07629984731F}"/>
              </a:ext>
            </a:extLst>
          </p:cNvPr>
          <p:cNvSpPr txBox="1"/>
          <p:nvPr/>
        </p:nvSpPr>
        <p:spPr>
          <a:xfrm>
            <a:off x="3802901" y="3018323"/>
            <a:ext cx="196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Isopropyl Alcohol Wash Station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340D1D-EDAD-4725-8C33-6106722986CE}"/>
              </a:ext>
            </a:extLst>
          </p:cNvPr>
          <p:cNvCxnSpPr>
            <a:cxnSpLocks/>
          </p:cNvCxnSpPr>
          <p:nvPr/>
        </p:nvCxnSpPr>
        <p:spPr>
          <a:xfrm>
            <a:off x="4702018" y="3664654"/>
            <a:ext cx="0" cy="708060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E927F6-8F71-4AF9-8E24-176EF4AA24BF}"/>
              </a:ext>
            </a:extLst>
          </p:cNvPr>
          <p:cNvSpPr txBox="1"/>
          <p:nvPr/>
        </p:nvSpPr>
        <p:spPr>
          <a:xfrm>
            <a:off x="847256" y="4280981"/>
            <a:ext cx="196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 Processing Tools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93F554-A236-433A-AA7E-B56E0D553C7A}"/>
              </a:ext>
            </a:extLst>
          </p:cNvPr>
          <p:cNvCxnSpPr>
            <a:cxnSpLocks/>
          </p:cNvCxnSpPr>
          <p:nvPr/>
        </p:nvCxnSpPr>
        <p:spPr>
          <a:xfrm>
            <a:off x="1718312" y="4836319"/>
            <a:ext cx="703419" cy="842962"/>
          </a:xfrm>
          <a:prstGeom prst="straightConnector1">
            <a:avLst/>
          </a:prstGeom>
          <a:ln w="571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9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22A6-6ACF-44BE-A08B-0F7F9879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Form Lab Engineering Resins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983A1-3294-4730-98B4-B947A2B4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69" y="1792936"/>
            <a:ext cx="8679180" cy="2531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AB863-E2C7-4CFD-A99B-631B8490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69" y="4276605"/>
            <a:ext cx="8679180" cy="25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51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14E4-14A5-4EDD-A1CD-B16FD771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Form Lab Resins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F50A6-DC5D-4FAE-987E-29889C891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54" y="1792936"/>
            <a:ext cx="8810409" cy="5094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006CE2-8FB0-442D-AFC7-F8C1DB78DFF5}"/>
              </a:ext>
            </a:extLst>
          </p:cNvPr>
          <p:cNvSpPr/>
          <p:nvPr/>
        </p:nvSpPr>
        <p:spPr>
          <a:xfrm>
            <a:off x="1202919" y="1229796"/>
            <a:ext cx="5936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https://formlabs.com/materials/engineering/#rigid-overview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8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7466-F41D-4891-A125-0CF1AE32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Form Labs Pre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0348B-2E1A-4B6B-A05C-A12E177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397906" cy="4206240"/>
          </a:xfrm>
        </p:spPr>
        <p:txBody>
          <a:bodyPr/>
          <a:lstStyle/>
          <a:p>
            <a:r>
              <a:rPr lang="en-US" dirty="0"/>
              <a:t>Design 3D model using CAD like SolidWorks, SketchUp, Autodesk, etc.</a:t>
            </a:r>
          </a:p>
          <a:p>
            <a:r>
              <a:rPr lang="en-US" dirty="0"/>
              <a:t>Save model as .STL file</a:t>
            </a:r>
          </a:p>
          <a:p>
            <a:r>
              <a:rPr lang="en-US" dirty="0"/>
              <a:t>Open in Form Labs Preform</a:t>
            </a:r>
          </a:p>
          <a:p>
            <a:r>
              <a:rPr lang="en-US" dirty="0"/>
              <a:t>Select Resin type and layer height.</a:t>
            </a:r>
          </a:p>
          <a:p>
            <a:r>
              <a:rPr lang="en-US" dirty="0"/>
              <a:t>Orient model and generate supports.</a:t>
            </a:r>
          </a:p>
          <a:p>
            <a:pPr lvl="1"/>
            <a:r>
              <a:rPr lang="en-US" dirty="0"/>
              <a:t>Use isometric orientation where possible.</a:t>
            </a:r>
          </a:p>
          <a:p>
            <a:r>
              <a:rPr lang="en-US" dirty="0"/>
              <a:t>Press print to send instructions over to printer via WIFI, ethernet, or USB.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A94B2-E5E8-4FD6-ADA8-985BEFB2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75" y="2019300"/>
            <a:ext cx="5618033" cy="40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29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0EF7C8-7442-4722-88EE-9D1BFCB914C6}"/>
              </a:ext>
            </a:extLst>
          </p:cNvPr>
          <p:cNvSpPr/>
          <p:nvPr/>
        </p:nvSpPr>
        <p:spPr>
          <a:xfrm>
            <a:off x="7158037" y="1523908"/>
            <a:ext cx="5032921" cy="5570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049ED-DE7B-4078-94D4-5B1944C8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Models for 3D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4B5C-AAD9-41B1-B7C7-2645B054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955119" cy="4206240"/>
          </a:xfrm>
        </p:spPr>
        <p:txBody>
          <a:bodyPr/>
          <a:lstStyle/>
          <a:p>
            <a:r>
              <a:rPr lang="en-US" dirty="0"/>
              <a:t>Design your own</a:t>
            </a:r>
          </a:p>
          <a:p>
            <a:pPr lvl="1"/>
            <a:r>
              <a:rPr lang="en-US" dirty="0"/>
              <a:t>SolidWorks, Autodesk Inventor, Fusion 360, Sketch Up, PTC </a:t>
            </a:r>
            <a:r>
              <a:rPr lang="en-US" dirty="0" err="1"/>
              <a:t>Creo</a:t>
            </a:r>
            <a:r>
              <a:rPr lang="en-US" dirty="0"/>
              <a:t>, etc.</a:t>
            </a:r>
          </a:p>
          <a:p>
            <a:r>
              <a:rPr lang="en-US" dirty="0"/>
              <a:t>Find .STL files online</a:t>
            </a:r>
          </a:p>
          <a:p>
            <a:pPr lvl="1"/>
            <a:r>
              <a:rPr lang="en-US" dirty="0" err="1"/>
              <a:t>Thingiverse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https://www.thingiverse.com/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GrabCad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https://grabcad.com/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Yeggi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https://www.yeggi.com/</a:t>
            </a:r>
            <a:r>
              <a:rPr lang="en-US" dirty="0"/>
              <a:t>)</a:t>
            </a:r>
          </a:p>
        </p:txBody>
      </p:sp>
      <p:pic>
        <p:nvPicPr>
          <p:cNvPr id="4" name="Picture 4" descr="Image result for solidworks logo">
            <a:extLst>
              <a:ext uri="{FF2B5EF4-FFF2-40B4-BE49-F238E27FC236}">
                <a16:creationId xmlns:a16="http://schemas.microsoft.com/office/drawing/2014/main" id="{BFD99FBF-A87C-46F9-9EE7-00BA7ABA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19" y="2136912"/>
            <a:ext cx="4310909" cy="80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hingiverse logo">
            <a:extLst>
              <a:ext uri="{FF2B5EF4-FFF2-40B4-BE49-F238E27FC236}">
                <a16:creationId xmlns:a16="http://schemas.microsoft.com/office/drawing/2014/main" id="{1DF5360E-F064-40F2-90A6-02BD7ACB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129" y="3329743"/>
            <a:ext cx="3871571" cy="69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ab cad logo">
            <a:extLst>
              <a:ext uri="{FF2B5EF4-FFF2-40B4-BE49-F238E27FC236}">
                <a16:creationId xmlns:a16="http://schemas.microsoft.com/office/drawing/2014/main" id="{6A1052CD-EC8E-43AE-A3E2-E19403B7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168" y="4344239"/>
            <a:ext cx="4075299" cy="81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0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671" y="838647"/>
            <a:ext cx="5823328" cy="5180708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Student lead organization at Auburn University.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Great for students of all ages and majors.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6348</TotalTime>
  <Words>1400</Words>
  <Application>Microsoft Office PowerPoint</Application>
  <PresentationFormat>Widescreen</PresentationFormat>
  <Paragraphs>244</Paragraphs>
  <Slides>34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Cambria Math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 Lab</vt:lpstr>
      <vt:lpstr>How to become a Member</vt:lpstr>
      <vt:lpstr>SPARC Meetings</vt:lpstr>
      <vt:lpstr>Partner Organizations</vt:lpstr>
      <vt:lpstr>More Information about SPARC</vt:lpstr>
      <vt:lpstr>Meetings this Week</vt:lpstr>
      <vt:lpstr>Outreach</vt:lpstr>
      <vt:lpstr>Outreach Events</vt:lpstr>
      <vt:lpstr>Projects</vt:lpstr>
      <vt:lpstr>Spring 2018 Main Projects</vt:lpstr>
      <vt:lpstr>Sumo Robotics Tournament</vt:lpstr>
      <vt:lpstr>What is a Sumo Bot Competition?</vt:lpstr>
      <vt:lpstr>SPARC Sumo-Bot Requirements</vt:lpstr>
      <vt:lpstr>SPARC Competition Part Constraints</vt:lpstr>
      <vt:lpstr>Maker Training Sessions</vt:lpstr>
      <vt:lpstr>Maker Training Session Topics</vt:lpstr>
      <vt:lpstr>Maker Topic: FDM and SLA 3D Printing</vt:lpstr>
      <vt:lpstr>Types of 3D Printers</vt:lpstr>
      <vt:lpstr>FDM vs. SLA 3D Printing</vt:lpstr>
      <vt:lpstr>How does FDM 3D Printing Work?</vt:lpstr>
      <vt:lpstr>Comparing Popular Filaments</vt:lpstr>
      <vt:lpstr>Lulzbot Taz</vt:lpstr>
      <vt:lpstr>Our Lulzbot</vt:lpstr>
      <vt:lpstr>Using Cura Lulzbot Edition</vt:lpstr>
      <vt:lpstr>How dOes SLA 3D Printing Work</vt:lpstr>
      <vt:lpstr>Formlabs Form 2</vt:lpstr>
      <vt:lpstr>Types of Form Lab Engineering Resins</vt:lpstr>
      <vt:lpstr>Comparing Form Lab Resins</vt:lpstr>
      <vt:lpstr>Using Form Labs Pre Form</vt:lpstr>
      <vt:lpstr>Getting Models for 3D printing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302</cp:revision>
  <dcterms:created xsi:type="dcterms:W3CDTF">2016-09-03T15:20:58Z</dcterms:created>
  <dcterms:modified xsi:type="dcterms:W3CDTF">2018-04-04T13:18:51Z</dcterms:modified>
</cp:coreProperties>
</file>